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1" r:id="rId3"/>
    <p:sldId id="264" r:id="rId4"/>
    <p:sldId id="259" r:id="rId5"/>
    <p:sldId id="262" r:id="rId6"/>
    <p:sldId id="263" r:id="rId7"/>
    <p:sldId id="257" r:id="rId8"/>
    <p:sldId id="265" r:id="rId9"/>
  </p:sldIdLst>
  <p:sldSz cx="9144000" cy="6858000" type="screen4x3"/>
  <p:notesSz cx="6858000" cy="9144000"/>
  <p:custShowLst>
    <p:custShow name="Diaporama personnalisé 1" id="0">
      <p:sldLst>
        <p:sld r:id="rId2"/>
      </p:sldLst>
    </p:custShow>
  </p:custShow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16" autoAdjust="0"/>
    <p:restoredTop sz="95111" autoAdjust="0"/>
  </p:normalViewPr>
  <p:slideViewPr>
    <p:cSldViewPr>
      <p:cViewPr varScale="1">
        <p:scale>
          <a:sx n="88" d="100"/>
          <a:sy n="88" d="100"/>
        </p:scale>
        <p:origin x="-6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4318D3-77D8-4A79-8233-7B9B5896AF7E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805EEC-19C6-479C-960E-5C5E2D6587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CE27F-B5DB-448E-8B0C-898F4FE3027B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9EA82-9EFE-49B5-91D1-80A71EE352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3DADB-227A-431B-BD81-4997E87FBFDA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C2318-DF24-49D4-B4BA-B8391449C2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9E0FC-320C-4361-9482-5AB1040F9C44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38841-D9A3-4E25-8097-BFDB0B2D07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AC614-1F35-4BC2-9455-32D0BAA2B4D7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8FD1B-B574-4104-8AFD-E58AA07549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C3970-6467-419E-BA62-58E7A28D7067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7B698-6623-4AD2-B1C3-968393A963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ED387-9514-4295-B46B-F41E99D0030C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ACD68-7036-4818-A7A9-07B4A31C2F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78A17-90F4-4853-8E31-40C3A9C81067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BB4E7-E359-469B-808F-9121C4AFB6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FA496-746F-4F8A-99DE-C75F1890C3D2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DCFA-B8F3-42C9-A7C2-0E97EDBA47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3A8E5-E31A-4849-825F-2473396174E9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03991-C17A-48C3-B03D-A6D9F5AE5F0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B21D6-4F10-4597-A671-9B09744BCCD3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7903D-FC97-4070-9362-2DEF0672CC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7FBCA-C44A-4D84-A707-F3B8990866FE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46E69-A578-4B1E-B68E-2D27627D8F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536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2FF898-2E24-4CEA-8F30-3576512EB437}" type="datetimeFigureOut">
              <a:rPr lang="fr-FR"/>
              <a:pPr>
                <a:defRPr/>
              </a:pPr>
              <a:t>04/03/2011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743B10-6CB7-47BD-BE13-52F97192C2E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cut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oleObject" Target="../embeddings/Feuille_Microsoft_Office_Excel_97-2003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gi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gi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mage 3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re 1"/>
          <p:cNvSpPr>
            <a:spLocks noGrp="1"/>
          </p:cNvSpPr>
          <p:nvPr>
            <p:ph type="ctrTitle"/>
          </p:nvPr>
        </p:nvSpPr>
        <p:spPr>
          <a:xfrm>
            <a:off x="684213" y="1916113"/>
            <a:ext cx="7772400" cy="1470025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FFFF00"/>
                </a:solidFill>
              </a:rPr>
              <a:t>PESCA TOURISME en CORSE</a:t>
            </a: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4500563" y="5876925"/>
          <a:ext cx="669925" cy="981075"/>
        </p:xfrm>
        <a:graphic>
          <a:graphicData uri="http://schemas.openxmlformats.org/presentationml/2006/ole">
            <p:oleObj spid="_x0000_s1026" name="Photo Editor Photo" r:id="rId4" imgW="7047619" imgH="10285714" progId="">
              <p:embed/>
            </p:oleObj>
          </a:graphicData>
        </a:graphic>
      </p:graphicFrame>
      <p:pic>
        <p:nvPicPr>
          <p:cNvPr id="102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10288"/>
            <a:ext cx="19081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4" descr="C:\Documents and Settings\Administrateur\Mes documents\Mes images\logo\logo_par_oec_b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7250" y="5876925"/>
            <a:ext cx="6667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Image 3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188" y="0"/>
            <a:ext cx="7772400" cy="12684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solidFill>
                  <a:srgbClr val="FFFF00"/>
                </a:solidFill>
                <a:latin typeface="Arial" charset="0"/>
              </a:rPr>
              <a:t>Caractéristiques de la flottille Corse</a:t>
            </a:r>
            <a:r>
              <a:rPr lang="fr-FR" dirty="0" smtClean="0">
                <a:latin typeface="Arial" charset="0"/>
              </a:rPr>
              <a:t> 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7950" y="1557338"/>
            <a:ext cx="8135938" cy="2951162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5500" dirty="0" smtClean="0">
                <a:latin typeface="Arial" charset="0"/>
              </a:rPr>
              <a:t> </a:t>
            </a:r>
            <a:r>
              <a:rPr lang="fr-FR" sz="7400" dirty="0" smtClean="0">
                <a:solidFill>
                  <a:schemeClr val="bg1"/>
                </a:solidFill>
                <a:latin typeface="Arial" charset="0"/>
              </a:rPr>
              <a:t>La pêche corse est composée d’une flottille artisanale de 213 unités réparties sur 4 activités :</a:t>
            </a:r>
            <a:endParaRPr lang="fr-FR" sz="55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endParaRPr lang="fr-FR" sz="3600" dirty="0" smtClean="0">
              <a:solidFill>
                <a:schemeClr val="bg1"/>
              </a:solidFill>
              <a:latin typeface="Arial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123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fr-FR" sz="3700" dirty="0" smtClean="0"/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endParaRPr lang="fr-FR" sz="5500" dirty="0">
              <a:solidFill>
                <a:schemeClr val="bg1"/>
              </a:solidFill>
            </a:endParaRPr>
          </a:p>
        </p:txBody>
      </p:sp>
      <p:graphicFrame>
        <p:nvGraphicFramePr>
          <p:cNvPr id="5122" name="Object 9"/>
          <p:cNvGraphicFramePr>
            <a:graphicFrameLocks noChangeAspect="1"/>
          </p:cNvGraphicFramePr>
          <p:nvPr/>
        </p:nvGraphicFramePr>
        <p:xfrm>
          <a:off x="4500563" y="5876925"/>
          <a:ext cx="669925" cy="981075"/>
        </p:xfrm>
        <a:graphic>
          <a:graphicData uri="http://schemas.openxmlformats.org/presentationml/2006/ole">
            <p:oleObj spid="_x0000_s5122" name="Photo Editor Photo" r:id="rId4" imgW="7047619" imgH="10285714" progId="">
              <p:embed/>
            </p:oleObj>
          </a:graphicData>
        </a:graphic>
      </p:graphicFrame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10288"/>
            <a:ext cx="19081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4" descr="C:\Documents and Settings\Administrateur\Mes documents\Mes images\logo\logo_par_oec_b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7250" y="5876925"/>
            <a:ext cx="6667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3059113" y="2565400"/>
          <a:ext cx="3352800" cy="1819275"/>
        </p:xfrm>
        <a:graphic>
          <a:graphicData uri="http://schemas.openxmlformats.org/presentationml/2006/ole">
            <p:oleObj spid="_x0000_s5123" name="Graphique" r:id="rId7" imgW="4667369" imgH="2657585" progId="Excel.Sheet.8">
              <p:embed/>
            </p:oleObj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9388" y="3860800"/>
            <a:ext cx="2743200" cy="64135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/>
              <a:t>Petits Métiers du Large </a:t>
            </a:r>
          </a:p>
          <a:p>
            <a:pPr algn="ctr"/>
            <a:r>
              <a:rPr lang="fr-FR"/>
              <a:t>6 licences  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900113" y="2492375"/>
            <a:ext cx="1757362" cy="6461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/>
              <a:t>Corailleurs </a:t>
            </a:r>
          </a:p>
          <a:p>
            <a:pPr algn="ctr"/>
            <a:r>
              <a:rPr lang="fr-FR"/>
              <a:t>10 armements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092950" y="2492375"/>
            <a:ext cx="1676400" cy="641350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/>
              <a:t>Chalutiers </a:t>
            </a:r>
          </a:p>
          <a:p>
            <a:pPr algn="ctr"/>
            <a:r>
              <a:rPr lang="fr-FR"/>
              <a:t>9 licences  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516688" y="3860800"/>
            <a:ext cx="2419350" cy="64135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/>
              <a:t>Petits Métiers Côtiers </a:t>
            </a:r>
          </a:p>
          <a:p>
            <a:pPr algn="ctr"/>
            <a:r>
              <a:rPr lang="fr-FR"/>
              <a:t>188 licences  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0" y="4868863"/>
            <a:ext cx="89646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</a:rPr>
              <a:t>La taille moyenne de la flottille est de 10 m. Les bateaux sortent à la journée (y </a:t>
            </a:r>
            <a:r>
              <a:rPr lang="fr-FR" sz="2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compris les chalutiers) et pêchent dans la bande côtière</a:t>
            </a:r>
            <a:endParaRPr lang="fr-FR" sz="2000">
              <a:latin typeface="Calibri" pitchFamily="34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  <p:bldP spid="12" grpId="0" animBg="1"/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Image 3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itre 1"/>
          <p:cNvSpPr>
            <a:spLocks noGrp="1"/>
          </p:cNvSpPr>
          <p:nvPr>
            <p:ph type="ctrTitle" idx="4294967295"/>
          </p:nvPr>
        </p:nvSpPr>
        <p:spPr>
          <a:xfrm>
            <a:off x="755650" y="115888"/>
            <a:ext cx="7772400" cy="720725"/>
          </a:xfrm>
        </p:spPr>
        <p:txBody>
          <a:bodyPr/>
          <a:lstStyle/>
          <a:p>
            <a:pPr eaLnBrk="1" hangingPunct="1"/>
            <a:r>
              <a:rPr lang="fr-FR" sz="4000" smtClean="0">
                <a:solidFill>
                  <a:srgbClr val="FFFF00"/>
                </a:solidFill>
              </a:rPr>
              <a:t>PESCA TOURISME en CORSE</a:t>
            </a:r>
          </a:p>
        </p:txBody>
      </p:sp>
      <p:sp>
        <p:nvSpPr>
          <p:cNvPr id="27656" name="Sous-titre 2"/>
          <p:cNvSpPr>
            <a:spLocks noGrp="1"/>
          </p:cNvSpPr>
          <p:nvPr>
            <p:ph type="subTitle" idx="4294967295"/>
          </p:nvPr>
        </p:nvSpPr>
        <p:spPr>
          <a:xfrm>
            <a:off x="0" y="765175"/>
            <a:ext cx="9144000" cy="28797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fr-CA" sz="3600" dirty="0" smtClean="0">
                <a:solidFill>
                  <a:schemeClr val="bg1"/>
                </a:solidFill>
              </a:rPr>
              <a:t>Une démarche déjà ancienne en Corse</a:t>
            </a:r>
          </a:p>
          <a:p>
            <a:pPr lvl="3" eaLnBrk="1" hangingPunct="1"/>
            <a:r>
              <a:rPr lang="fr-CA" dirty="0" smtClean="0">
                <a:solidFill>
                  <a:schemeClr val="bg1"/>
                </a:solidFill>
              </a:rPr>
              <a:t>Rédaction d’une charte</a:t>
            </a:r>
          </a:p>
          <a:p>
            <a:pPr lvl="3" eaLnBrk="1" hangingPunct="1"/>
            <a:r>
              <a:rPr lang="fr-CA" dirty="0" smtClean="0">
                <a:solidFill>
                  <a:schemeClr val="bg1"/>
                </a:solidFill>
              </a:rPr>
              <a:t>48 pêcheurs se sont portés volontaires pour tester le produit</a:t>
            </a:r>
          </a:p>
          <a:p>
            <a:pPr lvl="3" eaLnBrk="1" hangingPunct="1"/>
            <a:r>
              <a:rPr lang="fr-FR" dirty="0" smtClean="0">
                <a:solidFill>
                  <a:schemeClr val="bg1"/>
                </a:solidFill>
              </a:rPr>
              <a:t>Financement d’un projet Pilote « L’</a:t>
            </a:r>
            <a:r>
              <a:rPr lang="fr-FR" dirty="0" err="1" smtClean="0">
                <a:solidFill>
                  <a:schemeClr val="bg1"/>
                </a:solidFill>
              </a:rPr>
              <a:t>estrygon</a:t>
            </a:r>
            <a:r>
              <a:rPr lang="fr-FR" dirty="0" smtClean="0">
                <a:solidFill>
                  <a:schemeClr val="bg1"/>
                </a:solidFill>
              </a:rPr>
              <a:t> » </a:t>
            </a:r>
          </a:p>
          <a:p>
            <a:pPr lvl="3" eaLnBrk="1" hangingPunct="1"/>
            <a:r>
              <a:rPr lang="fr-FR" sz="2400" dirty="0" smtClean="0">
                <a:solidFill>
                  <a:schemeClr val="bg1"/>
                </a:solidFill>
              </a:rPr>
              <a:t>Le cadre règlementaire représente actuellement un frein au développement de cette activité</a:t>
            </a:r>
          </a:p>
          <a:p>
            <a:pPr lvl="3" eaLnBrk="1" hangingPunct="1"/>
            <a:endParaRPr lang="fr-FR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27653" name="Object 9"/>
          <p:cNvGraphicFramePr>
            <a:graphicFrameLocks noChangeAspect="1"/>
          </p:cNvGraphicFramePr>
          <p:nvPr/>
        </p:nvGraphicFramePr>
        <p:xfrm>
          <a:off x="4211638" y="5876925"/>
          <a:ext cx="669925" cy="981075"/>
        </p:xfrm>
        <a:graphic>
          <a:graphicData uri="http://schemas.openxmlformats.org/presentationml/2006/ole">
            <p:oleObj spid="_x0000_s27653" name="Photo Editor Photo" r:id="rId4" imgW="7047619" imgH="10285714" progId="">
              <p:embed/>
            </p:oleObj>
          </a:graphicData>
        </a:graphic>
      </p:graphicFrame>
      <p:pic>
        <p:nvPicPr>
          <p:cNvPr id="2765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10288"/>
            <a:ext cx="19081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4" descr="C:\Documents and Settings\Administrateur\Mes documents\Mes images\logo\logo_par_oec_b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7250" y="5876925"/>
            <a:ext cx="6667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Sous-titre 2"/>
          <p:cNvSpPr>
            <a:spLocks/>
          </p:cNvSpPr>
          <p:nvPr/>
        </p:nvSpPr>
        <p:spPr bwMode="auto">
          <a:xfrm>
            <a:off x="-180975" y="3500438"/>
            <a:ext cx="91440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fr-CA" sz="2400" dirty="0">
                <a:solidFill>
                  <a:schemeClr val="bg1"/>
                </a:solidFill>
                <a:latin typeface="Calibri" pitchFamily="34" charset="0"/>
              </a:rPr>
              <a:t>Le </a:t>
            </a:r>
            <a:r>
              <a:rPr lang="fr-CA" sz="3200" dirty="0" err="1">
                <a:solidFill>
                  <a:schemeClr val="bg1"/>
                </a:solidFill>
                <a:latin typeface="Calibri" pitchFamily="34" charset="0"/>
              </a:rPr>
              <a:t>Pesca</a:t>
            </a:r>
            <a:r>
              <a:rPr lang="fr-CA" sz="3200" dirty="0">
                <a:solidFill>
                  <a:schemeClr val="bg1"/>
                </a:solidFill>
                <a:latin typeface="Calibri" pitchFamily="34" charset="0"/>
              </a:rPr>
              <a:t>-tourisme</a:t>
            </a:r>
            <a:r>
              <a:rPr lang="fr-CA" sz="2400" dirty="0">
                <a:solidFill>
                  <a:schemeClr val="bg1"/>
                </a:solidFill>
                <a:latin typeface="Calibri" pitchFamily="34" charset="0"/>
              </a:rPr>
              <a:t> est proposé comme axe prioritaire pour développer la poly-activité dans le cadre de la Mise en œuvre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fr-CA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CA" sz="2400" b="1" dirty="0">
                <a:solidFill>
                  <a:schemeClr val="bg1"/>
                </a:solidFill>
                <a:latin typeface="Calibri" pitchFamily="34" charset="0"/>
              </a:rPr>
              <a:t>de  l’axe 4 du FEP 2007-2013</a:t>
            </a:r>
            <a:r>
              <a:rPr lang="fr-CA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fr-CA" sz="2400" dirty="0">
                <a:solidFill>
                  <a:schemeClr val="bg1"/>
                </a:solidFill>
                <a:latin typeface="Calibri" pitchFamily="34" charset="0"/>
              </a:rPr>
              <a:t> « développement durable des zones côtières tributaires de la pêche et de l’aquaculture»</a:t>
            </a:r>
            <a:endParaRPr lang="fr-FR" sz="2000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fr-CA" sz="2400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fr-FR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7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7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7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27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27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build="p"/>
      <p:bldP spid="276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Image 3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re 1"/>
          <p:cNvSpPr>
            <a:spLocks noGrp="1"/>
          </p:cNvSpPr>
          <p:nvPr>
            <p:ph type="ctrTitle"/>
          </p:nvPr>
        </p:nvSpPr>
        <p:spPr>
          <a:xfrm>
            <a:off x="250825" y="0"/>
            <a:ext cx="8642350" cy="1470025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FFFF00"/>
                </a:solidFill>
              </a:rPr>
              <a:t>La Charte Pesca tourisme en Corse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9388" y="1196975"/>
            <a:ext cx="8748712" cy="3671888"/>
          </a:xfrm>
        </p:spPr>
        <p:txBody>
          <a:bodyPr/>
          <a:lstStyle/>
          <a:p>
            <a:pPr algn="l" eaLnBrk="1" hangingPunct="1">
              <a:buFont typeface="Courier New" pitchFamily="49" charset="0"/>
              <a:buChar char="o"/>
            </a:pPr>
            <a:r>
              <a:rPr lang="fr-FR" sz="2000" dirty="0" smtClean="0">
                <a:solidFill>
                  <a:schemeClr val="bg1"/>
                </a:solidFill>
              </a:rPr>
              <a:t> issue d’une démarche territoriale locale </a:t>
            </a:r>
          </a:p>
          <a:p>
            <a:pPr algn="l" eaLnBrk="1" hangingPunct="1">
              <a:buFont typeface="Courier New" pitchFamily="49" charset="0"/>
              <a:buChar char="o"/>
            </a:pPr>
            <a:r>
              <a:rPr lang="fr-FR" sz="2000" dirty="0" smtClean="0">
                <a:solidFill>
                  <a:schemeClr val="bg1"/>
                </a:solidFill>
              </a:rPr>
              <a:t> embarquement de passagers à bord de navire de pêche professionnel pour un moment de découverte de cette profession en conditions réelles de pêche</a:t>
            </a:r>
          </a:p>
          <a:p>
            <a:pPr algn="l" eaLnBrk="1" hangingPunct="1">
              <a:buFont typeface="Courier New" pitchFamily="49" charset="0"/>
              <a:buChar char="o"/>
            </a:pPr>
            <a:r>
              <a:rPr lang="fr-FR" sz="2000" dirty="0" smtClean="0">
                <a:solidFill>
                  <a:schemeClr val="bg1"/>
                </a:solidFill>
              </a:rPr>
              <a:t> chaque activité devra disposer d’un règlement d’exercice (définition des conditions de réalisation en intégrant les dispositions réglementaires obligatoires)</a:t>
            </a:r>
          </a:p>
          <a:p>
            <a:pPr algn="l" eaLnBrk="1" hangingPunct="1">
              <a:buFont typeface="Courier New" pitchFamily="49" charset="0"/>
              <a:buChar char="o"/>
            </a:pPr>
            <a:r>
              <a:rPr lang="fr-FR" sz="2000" dirty="0" smtClean="0">
                <a:solidFill>
                  <a:schemeClr val="bg1"/>
                </a:solidFill>
              </a:rPr>
              <a:t> selon les territoires de pêche le règlement s’adapte aux conditions maritimes (force maximale et direction du vent, condition de la mer,…) : chaque territoire pourra fournir des prestations qui lui sont propres</a:t>
            </a:r>
          </a:p>
          <a:p>
            <a:pPr algn="l" eaLnBrk="1" hangingPunct="1"/>
            <a:endParaRPr lang="fr-FR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4500563" y="5876925"/>
          <a:ext cx="669925" cy="981075"/>
        </p:xfrm>
        <a:graphic>
          <a:graphicData uri="http://schemas.openxmlformats.org/presentationml/2006/ole">
            <p:oleObj spid="_x0000_s3074" name="Photo Editor Photo" r:id="rId4" imgW="7047619" imgH="10285714" progId="">
              <p:embed/>
            </p:oleObj>
          </a:graphicData>
        </a:graphic>
      </p:graphicFrame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10288"/>
            <a:ext cx="19081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" descr="C:\Documents and Settings\Administrateur\Mes documents\Mes images\logo\logo_par_oec_b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7250" y="5876925"/>
            <a:ext cx="6667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Erbalunga_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0" y="4292600"/>
            <a:ext cx="52546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250825" y="4365625"/>
            <a:ext cx="3529013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+mn-lt"/>
              </a:rPr>
              <a:t>En plus de d’appréhender un métier traditionnel les personnes découvriront un patrimoine historique très riche.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b="1" u="sng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Le pêcheur devient ambassadeur.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Image 3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itre 1"/>
          <p:cNvSpPr>
            <a:spLocks noGrp="1"/>
          </p:cNvSpPr>
          <p:nvPr>
            <p:ph type="ctrTitle"/>
          </p:nvPr>
        </p:nvSpPr>
        <p:spPr>
          <a:xfrm>
            <a:off x="4211638" y="0"/>
            <a:ext cx="4932362" cy="1470025"/>
          </a:xfrm>
        </p:spPr>
        <p:txBody>
          <a:bodyPr/>
          <a:lstStyle/>
          <a:p>
            <a:pPr eaLnBrk="1" hangingPunct="1"/>
            <a:r>
              <a:rPr lang="fr-FR" sz="3200" smtClean="0">
                <a:solidFill>
                  <a:srgbClr val="FFFF00"/>
                </a:solidFill>
              </a:rPr>
              <a:t>Demandes d’expérimentation du Pesca tourisme pour 2011</a:t>
            </a:r>
          </a:p>
        </p:txBody>
      </p:sp>
      <p:graphicFrame>
        <p:nvGraphicFramePr>
          <p:cNvPr id="6146" name="Object 9"/>
          <p:cNvGraphicFramePr>
            <a:graphicFrameLocks noChangeAspect="1"/>
          </p:cNvGraphicFramePr>
          <p:nvPr/>
        </p:nvGraphicFramePr>
        <p:xfrm>
          <a:off x="4500563" y="5876925"/>
          <a:ext cx="669925" cy="981075"/>
        </p:xfrm>
        <a:graphic>
          <a:graphicData uri="http://schemas.openxmlformats.org/presentationml/2006/ole">
            <p:oleObj spid="_x0000_s6146" name="Photo Editor Photo" r:id="rId4" imgW="7047619" imgH="10285714" progId="">
              <p:embed/>
            </p:oleObj>
          </a:graphicData>
        </a:graphic>
      </p:graphicFrame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10288"/>
            <a:ext cx="19081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4" descr="C:\Documents and Settings\Administrateur\Mes documents\Mes images\logo\logo_par_oec_b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7250" y="5876925"/>
            <a:ext cx="6667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repartition projets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262438" cy="6021388"/>
          </a:xfrm>
          <a:prstGeom prst="rect">
            <a:avLst/>
          </a:prstGeom>
          <a:noFill/>
        </p:spPr>
      </p:pic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4572000" y="1484313"/>
            <a:ext cx="45720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/>
              <a:t> </a:t>
            </a:r>
            <a:r>
              <a:rPr lang="fr-FR" dirty="0">
                <a:solidFill>
                  <a:schemeClr val="bg1"/>
                </a:solidFill>
              </a:rPr>
              <a:t>L'essentiel des demandes sont localisées sur la façade ouest corse avec plutôt des petites unités (en vert) avec un maximum à Ajaccio : 14 projets.</a:t>
            </a:r>
          </a:p>
          <a:p>
            <a:r>
              <a:rPr lang="fr-FR" dirty="0">
                <a:solidFill>
                  <a:schemeClr val="bg1"/>
                </a:solidFill>
              </a:rPr>
              <a:t>Les projets sont bien répartis sur la façade ouest à l'exception du </a:t>
            </a:r>
            <a:r>
              <a:rPr lang="fr-FR" dirty="0" err="1">
                <a:solidFill>
                  <a:schemeClr val="bg1"/>
                </a:solidFill>
              </a:rPr>
              <a:t>Valinco</a:t>
            </a:r>
            <a:r>
              <a:rPr lang="fr-FR" dirty="0">
                <a:solidFill>
                  <a:schemeClr val="bg1"/>
                </a:solidFill>
              </a:rPr>
              <a:t> et extrême sud. Le contexte touristique favorable et le cadre naturel exceptionnel semblent inciter les pêcheurs à proposer ce mode de diversification de leur activité.</a:t>
            </a:r>
          </a:p>
          <a:p>
            <a:r>
              <a:rPr lang="fr-FR" dirty="0"/>
              <a:t> </a:t>
            </a:r>
          </a:p>
          <a:p>
            <a:r>
              <a:rPr lang="fr-FR" dirty="0">
                <a:solidFill>
                  <a:schemeClr val="bg1"/>
                </a:solidFill>
              </a:rPr>
              <a:t>Le cap corse et l’extrême sud sont concernés par des projets pour des unités plus importantes (l’ESTRYGON)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Image 3" descr="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itre 1"/>
          <p:cNvSpPr>
            <a:spLocks noGrp="1"/>
          </p:cNvSpPr>
          <p:nvPr>
            <p:ph type="ctrTitle"/>
          </p:nvPr>
        </p:nvSpPr>
        <p:spPr>
          <a:xfrm>
            <a:off x="611188" y="260350"/>
            <a:ext cx="7772400" cy="1470025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FFFF00"/>
                </a:solidFill>
              </a:rPr>
              <a:t>Projet pilote : catamaran dans les Bouches de Bonifacio</a:t>
            </a:r>
          </a:p>
        </p:txBody>
      </p:sp>
      <p:sp>
        <p:nvSpPr>
          <p:cNvPr id="7173" name="Sous-titre 2"/>
          <p:cNvSpPr>
            <a:spLocks noGrp="1"/>
          </p:cNvSpPr>
          <p:nvPr>
            <p:ph type="subTitle" idx="1"/>
          </p:nvPr>
        </p:nvSpPr>
        <p:spPr>
          <a:xfrm>
            <a:off x="250825" y="1916113"/>
            <a:ext cx="8497888" cy="1752600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chemeClr val="bg1"/>
                </a:solidFill>
              </a:rPr>
              <a:t>Navire de pêche construit pour l’accueil des passagers</a:t>
            </a:r>
          </a:p>
        </p:txBody>
      </p:sp>
      <p:graphicFrame>
        <p:nvGraphicFramePr>
          <p:cNvPr id="7170" name="Object 9"/>
          <p:cNvGraphicFramePr>
            <a:graphicFrameLocks noChangeAspect="1"/>
          </p:cNvGraphicFramePr>
          <p:nvPr/>
        </p:nvGraphicFramePr>
        <p:xfrm>
          <a:off x="4500563" y="5876925"/>
          <a:ext cx="669925" cy="981075"/>
        </p:xfrm>
        <a:graphic>
          <a:graphicData uri="http://schemas.openxmlformats.org/presentationml/2006/ole">
            <p:oleObj spid="_x0000_s7170" name="Photo Editor Photo" r:id="rId4" imgW="7047619" imgH="10285714" progId="">
              <p:embed/>
            </p:oleObj>
          </a:graphicData>
        </a:graphic>
      </p:graphicFrame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10288"/>
            <a:ext cx="19081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4" descr="C:\Documents and Settings\Administrateur\Mes documents\Mes images\logo\logo_par_oec_b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7250" y="5876925"/>
            <a:ext cx="6667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3" descr="DSC0219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2565400"/>
            <a:ext cx="4384675" cy="3289300"/>
          </a:xfrm>
          <a:prstGeom prst="rect">
            <a:avLst/>
          </a:prstGeom>
          <a:noFill/>
        </p:spPr>
      </p:pic>
      <p:pic>
        <p:nvPicPr>
          <p:cNvPr id="7182" name="Picture 14" descr="DSC0219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3799" y="2636838"/>
            <a:ext cx="4032547" cy="3024410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Espace réservé du contenu 3" descr="Image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53975"/>
            <a:ext cx="9215438" cy="6911975"/>
          </a:xfrm>
        </p:spPr>
      </p:pic>
      <p:sp>
        <p:nvSpPr>
          <p:cNvPr id="2052" name="Titr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93775"/>
          </a:xfrm>
        </p:spPr>
        <p:txBody>
          <a:bodyPr/>
          <a:lstStyle/>
          <a:p>
            <a:pPr eaLnBrk="1" hangingPunct="1"/>
            <a:r>
              <a:rPr lang="fr-CA" b="1" smtClean="0">
                <a:solidFill>
                  <a:srgbClr val="FFFF00"/>
                </a:solidFill>
              </a:rPr>
              <a:t>Axe 4 du FEP</a:t>
            </a:r>
            <a:endParaRPr lang="fr-FR" smtClean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250825" y="2205038"/>
            <a:ext cx="84963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Calibri" pitchFamily="34" charset="0"/>
              </a:rPr>
              <a:t>Il s’agit :</a:t>
            </a:r>
          </a:p>
          <a:p>
            <a:endParaRPr lang="fr-FR" sz="2000" dirty="0">
              <a:solidFill>
                <a:schemeClr val="bg1"/>
              </a:solidFill>
              <a:latin typeface="Calibri" pitchFamily="34" charset="0"/>
            </a:endParaRPr>
          </a:p>
          <a:p>
            <a:pPr lvl="1">
              <a:buFont typeface="Courier New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alibri" pitchFamily="34" charset="0"/>
              </a:rPr>
              <a:t> de susciter des initiatives et d’accompagner les porteurs de projets</a:t>
            </a:r>
          </a:p>
          <a:p>
            <a:pPr lvl="1">
              <a:buFont typeface="Courier New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alibri" pitchFamily="34" charset="0"/>
              </a:rPr>
              <a:t> de contribuer à la définition d’un cadre règlementaire </a:t>
            </a:r>
          </a:p>
          <a:p>
            <a:pPr lvl="1">
              <a:buFont typeface="Courier New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alibri" pitchFamily="34" charset="0"/>
              </a:rPr>
              <a:t>de mettre en place une démarche collective de promotion du produit</a:t>
            </a:r>
          </a:p>
          <a:p>
            <a:endParaRPr lang="fr-FR" sz="20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Calibri" pitchFamily="34" charset="0"/>
              </a:rPr>
              <a:t>Effets attendus : </a:t>
            </a:r>
          </a:p>
          <a:p>
            <a:pPr algn="ctr"/>
            <a:endParaRPr lang="fr-FR" sz="2000" dirty="0">
              <a:solidFill>
                <a:schemeClr val="bg1"/>
              </a:solidFill>
              <a:latin typeface="Calibri" pitchFamily="34" charset="0"/>
            </a:endParaRPr>
          </a:p>
          <a:p>
            <a:pPr lvl="1">
              <a:buFont typeface="Courier New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alibri" pitchFamily="34" charset="0"/>
              </a:rPr>
              <a:t> réduction de la pression de pêche</a:t>
            </a:r>
          </a:p>
          <a:p>
            <a:pPr lvl="1">
              <a:buFont typeface="Courier New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alibri" pitchFamily="34" charset="0"/>
              </a:rPr>
              <a:t> complément de revenus</a:t>
            </a:r>
          </a:p>
          <a:p>
            <a:pPr lvl="1">
              <a:buFont typeface="Courier New" pitchFamily="49" charset="0"/>
              <a:buChar char="o"/>
            </a:pPr>
            <a:r>
              <a:rPr lang="fr-FR" sz="2000" dirty="0">
                <a:solidFill>
                  <a:schemeClr val="bg1"/>
                </a:solidFill>
                <a:latin typeface="Calibri" pitchFamily="34" charset="0"/>
              </a:rPr>
              <a:t> diversification de l’activité pour pérenniser les entreprises</a:t>
            </a:r>
          </a:p>
        </p:txBody>
      </p:sp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10288"/>
            <a:ext cx="19081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4500563" y="5876925"/>
          <a:ext cx="669925" cy="981075"/>
        </p:xfrm>
        <a:graphic>
          <a:graphicData uri="http://schemas.openxmlformats.org/presentationml/2006/ole">
            <p:oleObj spid="_x0000_s2050" name="Photo Editor Photo" r:id="rId5" imgW="7047619" imgH="10285714" progId="">
              <p:embed/>
            </p:oleObj>
          </a:graphicData>
        </a:graphic>
      </p:graphicFrame>
      <p:pic>
        <p:nvPicPr>
          <p:cNvPr id="2055" name="Picture 4" descr="C:\Documents and Settings\Administrateur\Mes documents\Mes images\logo\logo_par_oec_b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7250" y="5876925"/>
            <a:ext cx="6667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1052513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fr-CA" sz="2000" b="1" i="1" dirty="0">
                <a:solidFill>
                  <a:schemeClr val="bg1"/>
                </a:solidFill>
              </a:rPr>
              <a:t>Fiche action n° 1 – développer la poly-activité vers le secteur touristique pour créer les liens avec les autres opérateurs touristiques et les collectivités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Espace réservé du contenu 3" descr="Image1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53975"/>
            <a:ext cx="9215438" cy="6911975"/>
          </a:xfrm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10288"/>
            <a:ext cx="19081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42" name="Object 9"/>
          <p:cNvGraphicFramePr>
            <a:graphicFrameLocks noChangeAspect="1"/>
          </p:cNvGraphicFramePr>
          <p:nvPr/>
        </p:nvGraphicFramePr>
        <p:xfrm>
          <a:off x="4500563" y="5876925"/>
          <a:ext cx="669925" cy="981075"/>
        </p:xfrm>
        <a:graphic>
          <a:graphicData uri="http://schemas.openxmlformats.org/presentationml/2006/ole">
            <p:oleObj spid="_x0000_s39942" name="Photo Editor Photo" r:id="rId5" imgW="7047619" imgH="10285714" progId="">
              <p:embed/>
            </p:oleObj>
          </a:graphicData>
        </a:graphic>
      </p:graphicFrame>
      <p:pic>
        <p:nvPicPr>
          <p:cNvPr id="39943" name="Picture 4" descr="C:\Documents and Settings\Administrateur\Mes documents\Mes images\logo\logo_par_oec_big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250" y="5876925"/>
            <a:ext cx="6667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107950" y="2708275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fr-CA" sz="3600" b="1" i="1" dirty="0">
                <a:solidFill>
                  <a:srgbClr val="FFFF00"/>
                </a:solidFill>
              </a:rPr>
              <a:t>MERCI DE VOTRE ATTENTION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459</Words>
  <Application>Microsoft Office PowerPoint</Application>
  <PresentationFormat>Affichage à l'écran (4:3)</PresentationFormat>
  <Paragraphs>69</Paragraphs>
  <Slides>8</Slides>
  <Notes>0</Notes>
  <HiddenSlides>0</HiddenSlides>
  <MMClips>0</MMClips>
  <ScaleCrop>false</ScaleCrop>
  <HeadingPairs>
    <vt:vector size="8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8</vt:i4>
      </vt:variant>
      <vt:variant>
        <vt:lpstr>Diaporamas personnalisés</vt:lpstr>
      </vt:variant>
      <vt:variant>
        <vt:i4>1</vt:i4>
      </vt:variant>
    </vt:vector>
  </HeadingPairs>
  <TitlesOfParts>
    <vt:vector size="12" baseType="lpstr">
      <vt:lpstr>Thème Office</vt:lpstr>
      <vt:lpstr>Photo Editor Photo</vt:lpstr>
      <vt:lpstr>Graphique</vt:lpstr>
      <vt:lpstr>PESCA TOURISME en CORSE</vt:lpstr>
      <vt:lpstr>Caractéristiques de la flottille Corse  </vt:lpstr>
      <vt:lpstr>PESCA TOURISME en CORSE</vt:lpstr>
      <vt:lpstr>La Charte Pesca tourisme en Corse</vt:lpstr>
      <vt:lpstr>Demandes d’expérimentation du Pesca tourisme pour 2011</vt:lpstr>
      <vt:lpstr>Projet pilote : catamaran dans les Bouches de Bonifacio</vt:lpstr>
      <vt:lpstr>Axe 4 du FEP</vt:lpstr>
      <vt:lpstr>Diapositive 8</vt:lpstr>
      <vt:lpstr>Diaporama personnalisé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PESCA TOURISME en CORSE</dc:title>
  <dc:creator> </dc:creator>
  <cp:lastModifiedBy> </cp:lastModifiedBy>
  <cp:revision>46</cp:revision>
  <dcterms:created xsi:type="dcterms:W3CDTF">2011-03-03T14:13:43Z</dcterms:created>
  <dcterms:modified xsi:type="dcterms:W3CDTF">2011-03-04T15:33:01Z</dcterms:modified>
</cp:coreProperties>
</file>